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6"/>
  </p:notesMasterIdLst>
  <p:sldIdLst>
    <p:sldId id="327" r:id="rId2"/>
    <p:sldId id="367" r:id="rId3"/>
    <p:sldId id="368" r:id="rId4"/>
    <p:sldId id="369" r:id="rId5"/>
  </p:sldIdLst>
  <p:sldSz cx="12192000" cy="6858000"/>
  <p:notesSz cx="6858000" cy="9144000"/>
  <p:embeddedFontLst>
    <p:embeddedFont>
      <p:font typeface="Bebas Neue" panose="020B0604020202020204" charset="0"/>
      <p:regular r:id="rId7"/>
    </p:embeddedFont>
    <p:embeddedFont>
      <p:font typeface="Exo" panose="020B0604020202020204" charset="0"/>
      <p:regular r:id="rId8"/>
      <p:bold r:id="rId9"/>
      <p:italic r:id="rId10"/>
      <p:boldItalic r:id="rId11"/>
    </p:embeddedFont>
    <p:embeddedFont>
      <p:font typeface="Exo ExtraBold" panose="020B0604020202020204" charset="0"/>
      <p:bold r:id="rId12"/>
      <p:boldItalic r:id="rId13"/>
    </p:embeddedFont>
    <p:embeddedFont>
      <p:font typeface="Franklin Gothic Book" panose="020B0503020102020204" pitchFamily="3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EE0"/>
    <a:srgbClr val="0C3096"/>
    <a:srgbClr val="CC3300"/>
    <a:srgbClr val="0DD9E3"/>
    <a:srgbClr val="D3C50F"/>
    <a:srgbClr val="D4C60E"/>
    <a:srgbClr val="9B9B9B"/>
    <a:srgbClr val="007033"/>
    <a:srgbClr val="EA30F8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4E5B4E-5562-4DD6-9E50-AB3ACAC17A36}">
  <a:tblStyle styleId="{F94E5B4E-5562-4DD6-9E50-AB3ACAC17A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804" y="10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723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g10c9bbfca6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8" name="Google Shape;2248;g10c9bbfca6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76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10c9bbfca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10c9bbfca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19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10c9bbfca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10c9bbfca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8036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10c9bbfca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10c9bbfca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15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12633" b="292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4842645" y="-1526989"/>
            <a:ext cx="9891347" cy="5269481"/>
            <a:chOff x="233350" y="949250"/>
            <a:chExt cx="7137300" cy="3802300"/>
          </a:xfrm>
        </p:grpSpPr>
        <p:sp>
          <p:nvSpPr>
            <p:cNvPr id="11" name="Google Shape;11;p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1150512" y="987612"/>
            <a:ext cx="9891347" cy="5269481"/>
            <a:chOff x="233350" y="949250"/>
            <a:chExt cx="7137300" cy="3802300"/>
          </a:xfrm>
        </p:grpSpPr>
        <p:sp>
          <p:nvSpPr>
            <p:cNvPr id="63" name="Google Shape;63;p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alpha val="74509"/>
                  </a:srgbClr>
                </a:gs>
                <a:gs pos="82000">
                  <a:srgbClr val="DA1D40">
                    <a:alpha val="56470"/>
                  </a:srgbClr>
                </a:gs>
                <a:gs pos="100000">
                  <a:srgbClr val="AA0401">
                    <a:alpha val="6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pic>
        <p:nvPicPr>
          <p:cNvPr id="114" name="Google Shape;114;p2"/>
          <p:cNvPicPr preferRelativeResize="0"/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 rot="10800000">
            <a:off x="-1" y="3543933"/>
            <a:ext cx="5331661" cy="33140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2"/>
          <p:cNvGrpSpPr/>
          <p:nvPr/>
        </p:nvGrpSpPr>
        <p:grpSpPr>
          <a:xfrm>
            <a:off x="-3147155" y="4361745"/>
            <a:ext cx="9891347" cy="5269481"/>
            <a:chOff x="233350" y="949250"/>
            <a:chExt cx="7137300" cy="3802300"/>
          </a:xfrm>
        </p:grpSpPr>
        <p:sp>
          <p:nvSpPr>
            <p:cNvPr id="116" name="Google Shape;116;p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pic>
        <p:nvPicPr>
          <p:cNvPr id="167" name="Google Shape;167;p2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>
            <a:off x="6860332" y="0"/>
            <a:ext cx="5331661" cy="3314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"/>
          <p:cNvSpPr txBox="1">
            <a:spLocks noGrp="1"/>
          </p:cNvSpPr>
          <p:nvPr>
            <p:ph type="ctrTitle"/>
          </p:nvPr>
        </p:nvSpPr>
        <p:spPr>
          <a:xfrm>
            <a:off x="1584967" y="2109100"/>
            <a:ext cx="9022000" cy="18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125535" y="4265133"/>
            <a:ext cx="55196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"/>
          <p:cNvPicPr preferRelativeResize="0"/>
          <p:nvPr/>
        </p:nvPicPr>
        <p:blipFill rotWithShape="1">
          <a:blip r:embed="rId2">
            <a:alphaModFix/>
          </a:blip>
          <a:srcRect t="12633" b="292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10800000">
            <a:off x="-1" y="3543933"/>
            <a:ext cx="5331661" cy="331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6860332" y="0"/>
            <a:ext cx="5331661" cy="331406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959984" y="3748845"/>
            <a:ext cx="34524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200" b="1" i="1"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2"/>
          </p:nvPr>
        </p:nvSpPr>
        <p:spPr>
          <a:xfrm>
            <a:off x="5833151" y="3748845"/>
            <a:ext cx="3452400" cy="63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200" b="1" i="1"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subTitle" idx="3"/>
          </p:nvPr>
        </p:nvSpPr>
        <p:spPr>
          <a:xfrm>
            <a:off x="959984" y="4409279"/>
            <a:ext cx="3452400" cy="14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4"/>
          </p:nvPr>
        </p:nvSpPr>
        <p:spPr>
          <a:xfrm>
            <a:off x="5833151" y="4409279"/>
            <a:ext cx="3452400" cy="14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6"/>
          <p:cNvPicPr preferRelativeResize="0"/>
          <p:nvPr/>
        </p:nvPicPr>
        <p:blipFill rotWithShape="1">
          <a:blip r:embed="rId2">
            <a:alphaModFix/>
          </a:blip>
          <a:srcRect t="12633" b="292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51" name="Google Shape;351;p6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10800000">
            <a:off x="-1" y="3543933"/>
            <a:ext cx="5331661" cy="331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6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6860332" y="0"/>
            <a:ext cx="5331661" cy="331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5" name="Google Shape;1815;p29"/>
          <p:cNvPicPr preferRelativeResize="0"/>
          <p:nvPr/>
        </p:nvPicPr>
        <p:blipFill rotWithShape="1">
          <a:blip r:embed="rId2">
            <a:alphaModFix/>
          </a:blip>
          <a:srcRect t="12633" b="292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6" name="Google Shape;1816;p29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 rot="10800000">
            <a:off x="-1" y="3543933"/>
            <a:ext cx="5331661" cy="331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7" name="Google Shape;1817;p29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6860332" y="0"/>
            <a:ext cx="5331661" cy="331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gradFill>
          <a:gsLst>
            <a:gs pos="0">
              <a:schemeClr val="accent4"/>
            </a:gs>
            <a:gs pos="0">
              <a:schemeClr val="accent5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9" name="Google Shape;1819;p30"/>
          <p:cNvPicPr preferRelativeResize="0"/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 rot="10800000">
            <a:off x="-1" y="3543933"/>
            <a:ext cx="5331661" cy="331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0" name="Google Shape;1820;p30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6860332" y="0"/>
            <a:ext cx="5331661" cy="331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1" name="Google Shape;1821;p30"/>
          <p:cNvPicPr preferRelativeResize="0"/>
          <p:nvPr/>
        </p:nvPicPr>
        <p:blipFill rotWithShape="1">
          <a:blip r:embed="rId3">
            <a:alphaModFix/>
          </a:blip>
          <a:srcRect t="12633" b="292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2" name="Google Shape;1822;p30"/>
          <p:cNvGrpSpPr/>
          <p:nvPr/>
        </p:nvGrpSpPr>
        <p:grpSpPr>
          <a:xfrm>
            <a:off x="5742479" y="4361745"/>
            <a:ext cx="9891347" cy="5269481"/>
            <a:chOff x="233350" y="949250"/>
            <a:chExt cx="7137300" cy="3802300"/>
          </a:xfrm>
        </p:grpSpPr>
        <p:sp>
          <p:nvSpPr>
            <p:cNvPr id="1823" name="Google Shape;1823;p30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4" name="Google Shape;1824;p30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5" name="Google Shape;1825;p30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6" name="Google Shape;1826;p30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7" name="Google Shape;1827;p30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8" name="Google Shape;1828;p30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29" name="Google Shape;1829;p30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0" name="Google Shape;1830;p30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1" name="Google Shape;1831;p30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2" name="Google Shape;1832;p30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3" name="Google Shape;1833;p30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4" name="Google Shape;1834;p30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5" name="Google Shape;1835;p30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6" name="Google Shape;1836;p30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7" name="Google Shape;1837;p30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8" name="Google Shape;1838;p30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39" name="Google Shape;1839;p30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0" name="Google Shape;1840;p30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1" name="Google Shape;1841;p30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2" name="Google Shape;1842;p30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3" name="Google Shape;1843;p30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4" name="Google Shape;1844;p30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5" name="Google Shape;1845;p30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6" name="Google Shape;1846;p30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7" name="Google Shape;1847;p30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8" name="Google Shape;1848;p30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49" name="Google Shape;1849;p30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0" name="Google Shape;1850;p30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1" name="Google Shape;1851;p30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2" name="Google Shape;1852;p30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3" name="Google Shape;1853;p30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4" name="Google Shape;1854;p30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5" name="Google Shape;1855;p30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6" name="Google Shape;1856;p30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7" name="Google Shape;1857;p30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8" name="Google Shape;1858;p30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59" name="Google Shape;1859;p30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0" name="Google Shape;1860;p30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1" name="Google Shape;1861;p30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2" name="Google Shape;1862;p30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3" name="Google Shape;1863;p30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4" name="Google Shape;1864;p30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5" name="Google Shape;1865;p30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6" name="Google Shape;1866;p30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7" name="Google Shape;1867;p30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8" name="Google Shape;1868;p30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69" name="Google Shape;1869;p30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0" name="Google Shape;1870;p30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1" name="Google Shape;1871;p30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2" name="Google Shape;1872;p30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3" name="Google Shape;1873;p30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pic>
        <p:nvPicPr>
          <p:cNvPr id="1874" name="Google Shape;1874;p30"/>
          <p:cNvPicPr preferRelativeResize="0"/>
          <p:nvPr/>
        </p:nvPicPr>
        <p:blipFill rotWithShape="1">
          <a:blip r:embed="rId3">
            <a:alphaModFix/>
          </a:blip>
          <a:srcRect t="12633" b="292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5" name="Google Shape;1875;p30"/>
          <p:cNvGrpSpPr/>
          <p:nvPr/>
        </p:nvGrpSpPr>
        <p:grpSpPr>
          <a:xfrm>
            <a:off x="-1569388" y="-1526989"/>
            <a:ext cx="9891347" cy="5269481"/>
            <a:chOff x="233350" y="949250"/>
            <a:chExt cx="7137300" cy="3802300"/>
          </a:xfrm>
        </p:grpSpPr>
        <p:sp>
          <p:nvSpPr>
            <p:cNvPr id="1876" name="Google Shape;1876;p30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7" name="Google Shape;1877;p30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8" name="Google Shape;1878;p30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79" name="Google Shape;1879;p30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0" name="Google Shape;1880;p30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1" name="Google Shape;1881;p30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2" name="Google Shape;1882;p30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3" name="Google Shape;1883;p30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4" name="Google Shape;1884;p30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5" name="Google Shape;1885;p30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6" name="Google Shape;1886;p30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7" name="Google Shape;1887;p30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8" name="Google Shape;1888;p30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89" name="Google Shape;1889;p30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0" name="Google Shape;1890;p30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1" name="Google Shape;1891;p30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2" name="Google Shape;1892;p30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3" name="Google Shape;1893;p30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4" name="Google Shape;1894;p30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5" name="Google Shape;1895;p30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6" name="Google Shape;1896;p30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7" name="Google Shape;1897;p30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8" name="Google Shape;1898;p30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99" name="Google Shape;1899;p30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0" name="Google Shape;1900;p30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1" name="Google Shape;1901;p30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2" name="Google Shape;1902;p30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3" name="Google Shape;1903;p30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4" name="Google Shape;1904;p30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5" name="Google Shape;1905;p30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6" name="Google Shape;1906;p30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7" name="Google Shape;1907;p30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8" name="Google Shape;1908;p30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09" name="Google Shape;1909;p30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0" name="Google Shape;1910;p30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1" name="Google Shape;1911;p30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2" name="Google Shape;1912;p30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3" name="Google Shape;1913;p30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4" name="Google Shape;1914;p30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5" name="Google Shape;1915;p30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6" name="Google Shape;1916;p30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7" name="Google Shape;1917;p30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8" name="Google Shape;1918;p30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19" name="Google Shape;1919;p30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0" name="Google Shape;1920;p30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1" name="Google Shape;1921;p30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2" name="Google Shape;1922;p30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3" name="Google Shape;1923;p30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4" name="Google Shape;1924;p30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5" name="Google Shape;1925;p30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6" name="Google Shape;1926;p30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927" name="Google Shape;1927;p30"/>
          <p:cNvGrpSpPr/>
          <p:nvPr/>
        </p:nvGrpSpPr>
        <p:grpSpPr>
          <a:xfrm>
            <a:off x="1150512" y="987612"/>
            <a:ext cx="9891347" cy="5269481"/>
            <a:chOff x="233350" y="949250"/>
            <a:chExt cx="7137300" cy="3802300"/>
          </a:xfrm>
        </p:grpSpPr>
        <p:sp>
          <p:nvSpPr>
            <p:cNvPr id="1928" name="Google Shape;1928;p30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4" name="Google Shape;1934;p30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6" name="Google Shape;1936;p30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7" name="Google Shape;1937;p30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8" name="Google Shape;1938;p30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39" name="Google Shape;1939;p30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0" name="Google Shape;1940;p30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1" name="Google Shape;1941;p30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2" name="Google Shape;1942;p30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3" name="Google Shape;1943;p30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4" name="Google Shape;1944;p30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5" name="Google Shape;1945;p30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6" name="Google Shape;1946;p30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7" name="Google Shape;1947;p30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adFill>
              <a:gsLst>
                <a:gs pos="0">
                  <a:srgbClr val="000FDD">
                    <a:alpha val="69019"/>
                  </a:srgbClr>
                </a:gs>
                <a:gs pos="11000">
                  <a:srgbClr val="2532E7">
                    <a:alpha val="68627"/>
                  </a:srgbClr>
                </a:gs>
                <a:gs pos="100000">
                  <a:srgbClr val="000655">
                    <a:alpha val="6431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Exo ExtraBold"/>
              <a:buNone/>
              <a:defRPr sz="3500" i="1">
                <a:solidFill>
                  <a:schemeClr val="lt2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8" r:id="rId4"/>
    <p:sldLayoutId id="2147483675" r:id="rId5"/>
    <p:sldLayoutId id="214748367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xmy.transvision.co.id/Backen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2020;p36"/>
          <p:cNvGrpSpPr/>
          <p:nvPr/>
        </p:nvGrpSpPr>
        <p:grpSpPr>
          <a:xfrm>
            <a:off x="-176966" y="593367"/>
            <a:ext cx="11332567" cy="1261110"/>
            <a:chOff x="-132725" y="445025"/>
            <a:chExt cx="8499425" cy="681300"/>
          </a:xfrm>
        </p:grpSpPr>
        <p:sp>
          <p:nvSpPr>
            <p:cNvPr id="114" name="Google Shape;2021;p36"/>
            <p:cNvSpPr/>
            <p:nvPr/>
          </p:nvSpPr>
          <p:spPr>
            <a:xfrm>
              <a:off x="-132725" y="445025"/>
              <a:ext cx="2097300" cy="68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15" name="Google Shape;2022;p36"/>
            <p:cNvSpPr/>
            <p:nvPr/>
          </p:nvSpPr>
          <p:spPr>
            <a:xfrm>
              <a:off x="557400" y="445025"/>
              <a:ext cx="7809300" cy="681300"/>
            </a:xfrm>
            <a:prstGeom prst="parallelogram">
              <a:avLst>
                <a:gd name="adj" fmla="val 26351"/>
              </a:avLst>
            </a:pr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116" name="Google Shape;2044;p36"/>
          <p:cNvSpPr txBox="1">
            <a:spLocks noGrp="1"/>
          </p:cNvSpPr>
          <p:nvPr>
            <p:ph type="title"/>
          </p:nvPr>
        </p:nvSpPr>
        <p:spPr>
          <a:xfrm>
            <a:off x="960001" y="712865"/>
            <a:ext cx="10195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/>
              <a:t>PROMO RETENSI MERDEKA DORMANT DTH</a:t>
            </a:r>
            <a:endParaRPr dirty="0"/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2EF1BCD7-A104-4CB3-9042-C7FE12ED6E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75989" y="-152167"/>
            <a:ext cx="2416012" cy="836100"/>
          </a:xfrm>
          <a:prstGeom prst="rect">
            <a:avLst/>
          </a:prstGeom>
        </p:spPr>
      </p:pic>
      <p:sp>
        <p:nvSpPr>
          <p:cNvPr id="118" name="Google Shape;1989;p34"/>
          <p:cNvSpPr/>
          <p:nvPr/>
        </p:nvSpPr>
        <p:spPr>
          <a:xfrm>
            <a:off x="6655709" y="1505397"/>
            <a:ext cx="4363100" cy="623642"/>
          </a:xfrm>
          <a:prstGeom prst="parallelogram">
            <a:avLst>
              <a:gd name="adj" fmla="val 26351"/>
            </a:avLst>
          </a:prstGeom>
          <a:gradFill>
            <a:gsLst>
              <a:gs pos="0">
                <a:schemeClr val="accent4"/>
              </a:gs>
              <a:gs pos="64000">
                <a:schemeClr val="accent3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9" name="Subtitle 23"/>
          <p:cNvSpPr>
            <a:spLocks noGrp="1"/>
          </p:cNvSpPr>
          <p:nvPr>
            <p:ph type="subTitle" idx="4294967295"/>
          </p:nvPr>
        </p:nvSpPr>
        <p:spPr>
          <a:xfrm>
            <a:off x="7020859" y="1494018"/>
            <a:ext cx="3632800" cy="646400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sv-SE" i="1" dirty="0">
                <a:solidFill>
                  <a:schemeClr val="bg1"/>
                </a:solidFill>
                <a:latin typeface="Exo" panose="020B0604020202020204" charset="0"/>
              </a:rPr>
              <a:t>Periode 1 - </a:t>
            </a:r>
            <a:r>
              <a:rPr lang="id-ID" i="1" dirty="0">
                <a:solidFill>
                  <a:schemeClr val="bg1"/>
                </a:solidFill>
                <a:latin typeface="Exo" panose="020B0604020202020204" charset="0"/>
              </a:rPr>
              <a:t>31 Januari 2026</a:t>
            </a:r>
            <a:endParaRPr lang="sv-SE" i="1" dirty="0">
              <a:solidFill>
                <a:schemeClr val="bg1"/>
              </a:solidFill>
              <a:latin typeface="Exo" panose="020B060402020202020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181718" y="4270964"/>
            <a:ext cx="9896645" cy="1026715"/>
            <a:chOff x="1402915" y="2172732"/>
            <a:chExt cx="7449541" cy="1291885"/>
          </a:xfrm>
        </p:grpSpPr>
        <p:grpSp>
          <p:nvGrpSpPr>
            <p:cNvPr id="128" name="Google Shape;2208;p45"/>
            <p:cNvGrpSpPr/>
            <p:nvPr/>
          </p:nvGrpSpPr>
          <p:grpSpPr>
            <a:xfrm>
              <a:off x="1402915" y="2173357"/>
              <a:ext cx="7449541" cy="1291260"/>
              <a:chOff x="84212" y="1855305"/>
              <a:chExt cx="5979175" cy="1291260"/>
            </a:xfrm>
          </p:grpSpPr>
          <p:sp>
            <p:nvSpPr>
              <p:cNvPr id="130" name="Google Shape;2209;p45"/>
              <p:cNvSpPr/>
              <p:nvPr/>
            </p:nvSpPr>
            <p:spPr>
              <a:xfrm>
                <a:off x="84212" y="1860386"/>
                <a:ext cx="2930963" cy="1285691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lt1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210;p45"/>
              <p:cNvSpPr/>
              <p:nvPr/>
            </p:nvSpPr>
            <p:spPr>
              <a:xfrm>
                <a:off x="1136161" y="1855305"/>
                <a:ext cx="4927226" cy="1291260"/>
              </a:xfrm>
              <a:prstGeom prst="parallelogram">
                <a:avLst>
                  <a:gd name="adj" fmla="val 26351"/>
                </a:avLst>
              </a:prstGeom>
              <a:gradFill>
                <a:gsLst>
                  <a:gs pos="0">
                    <a:schemeClr val="lt1"/>
                  </a:gs>
                  <a:gs pos="100000">
                    <a:schemeClr val="accent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2211;p45"/>
            <p:cNvSpPr/>
            <p:nvPr/>
          </p:nvSpPr>
          <p:spPr>
            <a:xfrm>
              <a:off x="1688919" y="2172732"/>
              <a:ext cx="1270079" cy="1291396"/>
            </a:xfrm>
            <a:prstGeom prst="parallelogram">
              <a:avLst>
                <a:gd name="adj" fmla="val 26205"/>
              </a:avLst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33" name="Google Shape;2215;p45"/>
          <p:cNvSpPr txBox="1">
            <a:spLocks/>
          </p:cNvSpPr>
          <p:nvPr/>
        </p:nvSpPr>
        <p:spPr>
          <a:xfrm>
            <a:off x="738788" y="4336641"/>
            <a:ext cx="1184100" cy="8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4400" i="1" dirty="0">
                <a:solidFill>
                  <a:schemeClr val="bg1"/>
                </a:solidFill>
                <a:latin typeface="Exo" panose="020B0604020202020204" charset="0"/>
              </a:rPr>
              <a:t>2</a:t>
            </a:r>
            <a:endParaRPr lang="en" sz="2400" i="1" dirty="0">
              <a:solidFill>
                <a:schemeClr val="bg1"/>
              </a:solidFill>
              <a:latin typeface="Exo" panose="020B0604020202020204" charset="0"/>
            </a:endParaRPr>
          </a:p>
        </p:txBody>
      </p:sp>
      <p:sp>
        <p:nvSpPr>
          <p:cNvPr id="135" name="Google Shape;2214;p45"/>
          <p:cNvSpPr txBox="1">
            <a:spLocks/>
          </p:cNvSpPr>
          <p:nvPr/>
        </p:nvSpPr>
        <p:spPr>
          <a:xfrm>
            <a:off x="1177447" y="4298100"/>
            <a:ext cx="8764123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Exo ExtraBold"/>
              <a:buNone/>
              <a:defRPr sz="3500" b="0" i="1" u="none" strike="noStrike" cap="none">
                <a:solidFill>
                  <a:schemeClr val="lt2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id-ID" sz="2800" dirty="0"/>
              <a:t>TRANSVISION HYBRID </a:t>
            </a:r>
            <a:r>
              <a:rPr lang="en-US" sz="2800" dirty="0"/>
              <a:t>S</a:t>
            </a:r>
            <a:r>
              <a:rPr lang="id-ID" sz="2800" dirty="0"/>
              <a:t>MART</a:t>
            </a:r>
          </a:p>
          <a:p>
            <a:pPr algn="ctr"/>
            <a:r>
              <a:rPr lang="en-US" sz="2800" dirty="0"/>
              <a:t>( </a:t>
            </a:r>
            <a:r>
              <a:rPr lang="id-ID" sz="2800" dirty="0"/>
              <a:t>CubMu</a:t>
            </a:r>
            <a:r>
              <a:rPr lang="en-US" sz="2800" dirty="0"/>
              <a:t> + DTH Satellite )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181719" y="2882699"/>
            <a:ext cx="9896643" cy="1026715"/>
            <a:chOff x="1402915" y="2172732"/>
            <a:chExt cx="7449540" cy="1291885"/>
          </a:xfrm>
        </p:grpSpPr>
        <p:grpSp>
          <p:nvGrpSpPr>
            <p:cNvPr id="137" name="Google Shape;2208;p45"/>
            <p:cNvGrpSpPr/>
            <p:nvPr/>
          </p:nvGrpSpPr>
          <p:grpSpPr>
            <a:xfrm>
              <a:off x="1402915" y="2173357"/>
              <a:ext cx="7449540" cy="1291260"/>
              <a:chOff x="84212" y="1855305"/>
              <a:chExt cx="5979174" cy="1291260"/>
            </a:xfrm>
          </p:grpSpPr>
          <p:sp>
            <p:nvSpPr>
              <p:cNvPr id="141" name="Google Shape;2209;p45"/>
              <p:cNvSpPr/>
              <p:nvPr/>
            </p:nvSpPr>
            <p:spPr>
              <a:xfrm>
                <a:off x="84212" y="1860386"/>
                <a:ext cx="2930963" cy="1285691"/>
              </a:xfrm>
              <a:prstGeom prst="rect">
                <a:avLst/>
              </a:pr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lt1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210;p45"/>
              <p:cNvSpPr/>
              <p:nvPr/>
            </p:nvSpPr>
            <p:spPr>
              <a:xfrm>
                <a:off x="1136160" y="1855305"/>
                <a:ext cx="4927226" cy="1291260"/>
              </a:xfrm>
              <a:prstGeom prst="parallelogram">
                <a:avLst>
                  <a:gd name="adj" fmla="val 26351"/>
                </a:avLst>
              </a:prstGeom>
              <a:gradFill>
                <a:gsLst>
                  <a:gs pos="0">
                    <a:schemeClr val="lt1"/>
                  </a:gs>
                  <a:gs pos="100000">
                    <a:schemeClr val="accent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" name="Google Shape;2211;p45"/>
            <p:cNvSpPr/>
            <p:nvPr/>
          </p:nvSpPr>
          <p:spPr>
            <a:xfrm>
              <a:off x="1688919" y="2172732"/>
              <a:ext cx="1270078" cy="1291396"/>
            </a:xfrm>
            <a:prstGeom prst="parallelogram">
              <a:avLst>
                <a:gd name="adj" fmla="val 26205"/>
              </a:avLst>
            </a:pr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43" name="Google Shape;2215;p45"/>
          <p:cNvSpPr txBox="1">
            <a:spLocks/>
          </p:cNvSpPr>
          <p:nvPr/>
        </p:nvSpPr>
        <p:spPr>
          <a:xfrm>
            <a:off x="738788" y="2987689"/>
            <a:ext cx="1184100" cy="8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4400" i="1" dirty="0">
                <a:solidFill>
                  <a:schemeClr val="bg1"/>
                </a:solidFill>
                <a:latin typeface="Exo" panose="020B0604020202020204" charset="0"/>
              </a:rPr>
              <a:t>1</a:t>
            </a:r>
            <a:endParaRPr lang="en" sz="2400" i="1" dirty="0">
              <a:solidFill>
                <a:schemeClr val="bg1"/>
              </a:solidFill>
              <a:latin typeface="Exo" panose="020B0604020202020204" charset="0"/>
            </a:endParaRPr>
          </a:p>
        </p:txBody>
      </p:sp>
      <p:sp>
        <p:nvSpPr>
          <p:cNvPr id="144" name="Google Shape;2214;p45"/>
          <p:cNvSpPr txBox="1">
            <a:spLocks/>
          </p:cNvSpPr>
          <p:nvPr/>
        </p:nvSpPr>
        <p:spPr>
          <a:xfrm>
            <a:off x="1503122" y="2933888"/>
            <a:ext cx="8438447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Exo ExtraBold"/>
              <a:buNone/>
              <a:defRPr sz="3500" b="0" i="1" u="none" strike="noStrike" cap="none">
                <a:solidFill>
                  <a:schemeClr val="lt2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id-ID" sz="2800" dirty="0"/>
              <a:t>TRANSVISION HYBRID </a:t>
            </a:r>
            <a:r>
              <a:rPr lang="en-US" sz="2800" dirty="0"/>
              <a:t>P</a:t>
            </a:r>
            <a:r>
              <a:rPr lang="id-ID" sz="2800" dirty="0"/>
              <a:t>REMIUM</a:t>
            </a:r>
            <a:r>
              <a:rPr lang="en-US" sz="2800" dirty="0"/>
              <a:t> </a:t>
            </a:r>
            <a:endParaRPr lang="id-ID" sz="2800" dirty="0"/>
          </a:p>
          <a:p>
            <a:pPr algn="ctr"/>
            <a:r>
              <a:rPr lang="en-US" sz="2800" dirty="0"/>
              <a:t>( X</a:t>
            </a:r>
            <a:r>
              <a:rPr lang="id-ID" sz="2800" dirty="0"/>
              <a:t>s</a:t>
            </a:r>
            <a:r>
              <a:rPr lang="en-US" sz="2800" dirty="0" err="1"/>
              <a:t>tream</a:t>
            </a:r>
            <a:r>
              <a:rPr lang="en-US" sz="2800" dirty="0"/>
              <a:t> + DTH Satellite )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10643833" y="3145222"/>
            <a:ext cx="2850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buClr>
                <a:srgbClr val="000000"/>
              </a:buClr>
            </a:pPr>
            <a:r>
              <a:rPr lang="id-ID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Ver. Juni 2025-v1-ALL</a:t>
            </a:r>
          </a:p>
        </p:txBody>
      </p:sp>
    </p:spTree>
    <p:extLst>
      <p:ext uri="{BB962C8B-B14F-4D97-AF65-F5344CB8AC3E}">
        <p14:creationId xmlns:p14="http://schemas.microsoft.com/office/powerpoint/2010/main" val="166151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712" y="65828"/>
            <a:ext cx="8479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accent6"/>
                </a:solidFill>
                <a:latin typeface="Exo" panose="020B0604020202020204" charset="0"/>
                <a:cs typeface="Exo" panose="020B0604020202020204" charset="0"/>
              </a:rPr>
              <a:t>Transvision Hybrid Premium ( XStream + DTH Satellite 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748331"/>
              </p:ext>
            </p:extLst>
          </p:nvPr>
        </p:nvGraphicFramePr>
        <p:xfrm>
          <a:off x="333235" y="573063"/>
          <a:ext cx="11616595" cy="331882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50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2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041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0281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PRODUCT NAME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/>
                        </a:gs>
                        <a:gs pos="100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PM3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/>
                        </a:gs>
                        <a:gs pos="100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/>
                        </a:gs>
                        <a:gs pos="100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PM6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/>
                        </a:gs>
                        <a:gs pos="100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/>
                        </a:gs>
                        <a:gs pos="100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gridSpan="2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1600" b="1" i="0" u="none" strike="noStrike" cap="none" dirty="0">
                          <a:solidFill>
                            <a:schemeClr val="bg1"/>
                          </a:solidFill>
                          <a:latin typeface="Exo" panose="020B0604020202020204" charset="0"/>
                          <a:ea typeface="+mn-ea"/>
                          <a:cs typeface="+mn-cs"/>
                          <a:sym typeface="Arial"/>
                        </a:rPr>
                        <a:t>PM12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/>
                        </a:gs>
                        <a:gs pos="100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HARGA DTH PER BULAN SETELAH PROMO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/>
                        </a:gs>
                        <a:gs pos="100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531">
                <a:tc rowSpan="3">
                  <a:txBody>
                    <a:bodyPr/>
                    <a:lstStyle/>
                    <a:p>
                      <a:pPr algn="ctr"/>
                      <a:endParaRPr lang="id-ID" sz="105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  <a:p>
                      <a:pPr algn="ctr"/>
                      <a:endParaRPr lang="id-ID" sz="105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  <a:p>
                      <a:pPr algn="ctr"/>
                      <a:endParaRPr lang="id-ID" sz="105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  <a:p>
                      <a:pPr algn="ctr"/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G</a:t>
                      </a:r>
                      <a:r>
                        <a:rPr lang="id-ID" sz="1050" b="1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EN-2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Rp.</a:t>
                      </a:r>
                      <a:r>
                        <a:rPr lang="id-ID" sz="1600" b="1" baseline="0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 </a:t>
                      </a:r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5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49.000</a:t>
                      </a:r>
                      <a:endParaRPr lang="id-ID" sz="1600" b="1" dirty="0">
                        <a:solidFill>
                          <a:schemeClr val="accent6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Rp. 9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49.000</a:t>
                      </a:r>
                      <a:endParaRPr lang="id-ID" sz="1600" b="1" dirty="0">
                        <a:solidFill>
                          <a:schemeClr val="accent6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Rp.</a:t>
                      </a:r>
                      <a:r>
                        <a:rPr lang="id-ID" sz="1600" b="1" baseline="0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 </a:t>
                      </a:r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1,0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49.000</a:t>
                      </a:r>
                      <a:endParaRPr lang="id-ID" sz="1600" b="1" dirty="0">
                        <a:solidFill>
                          <a:schemeClr val="accent6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Rp.</a:t>
                      </a:r>
                      <a:r>
                        <a:rPr lang="id-ID" sz="1600" b="1" baseline="0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 20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.000</a:t>
                      </a:r>
                      <a:endParaRPr lang="id-ID" sz="1600" b="1" dirty="0">
                        <a:solidFill>
                          <a:schemeClr val="accent6"/>
                        </a:solidFill>
                        <a:latin typeface="Exo" panose="020B0604020202020204" charset="0"/>
                      </a:endParaRPr>
                    </a:p>
                    <a:p>
                      <a:pPr algn="ctr"/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57"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id-ID" sz="1100" b="1" i="0" u="none" strike="noStrike" cap="none" dirty="0">
                        <a:solidFill>
                          <a:schemeClr val="bg1"/>
                        </a:solidFill>
                        <a:latin typeface="Exo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1100" b="1" i="0" u="none" strike="noStrike" cap="none" dirty="0">
                          <a:solidFill>
                            <a:schemeClr val="bg1"/>
                          </a:solidFill>
                          <a:latin typeface="Exo" panose="020B0604020202020204" charset="0"/>
                          <a:ea typeface="+mn-ea"/>
                          <a:cs typeface="+mn-cs"/>
                          <a:sym typeface="Arial"/>
                        </a:rPr>
                        <a:t>XSTREAM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1100" b="1" i="0" u="none" strike="noStrike" cap="none" dirty="0">
                          <a:solidFill>
                            <a:schemeClr val="bg1"/>
                          </a:solidFill>
                          <a:latin typeface="Exo" panose="020B0604020202020204" charset="0"/>
                          <a:ea typeface="+mn-ea"/>
                          <a:cs typeface="+mn-cs"/>
                          <a:sym typeface="Arial"/>
                        </a:rPr>
                        <a:t>DTH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1100" b="1" i="0" u="none" strike="noStrike" cap="none" dirty="0">
                          <a:solidFill>
                            <a:schemeClr val="bg1"/>
                          </a:solidFill>
                          <a:latin typeface="Exo" panose="020B0604020202020204" charset="0"/>
                          <a:ea typeface="+mn-ea"/>
                          <a:cs typeface="+mn-cs"/>
                          <a:sym typeface="Arial"/>
                        </a:rPr>
                        <a:t>XSTREAM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1100" b="1" i="0" u="none" strike="noStrike" cap="none" dirty="0">
                          <a:solidFill>
                            <a:schemeClr val="bg1"/>
                          </a:solidFill>
                          <a:latin typeface="Exo" panose="020B0604020202020204" charset="0"/>
                          <a:ea typeface="+mn-ea"/>
                          <a:cs typeface="+mn-cs"/>
                          <a:sym typeface="Arial"/>
                        </a:rPr>
                        <a:t>DTH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1100" b="1" i="0" u="none" strike="noStrike" cap="none" dirty="0">
                          <a:solidFill>
                            <a:schemeClr val="bg1"/>
                          </a:solidFill>
                          <a:latin typeface="Exo" panose="020B0604020202020204" charset="0"/>
                          <a:ea typeface="+mn-ea"/>
                          <a:cs typeface="+mn-cs"/>
                          <a:sym typeface="Arial"/>
                        </a:rPr>
                        <a:t>XSTREAM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1100" b="1" i="0" u="none" strike="noStrike" cap="none" dirty="0">
                          <a:solidFill>
                            <a:schemeClr val="bg1"/>
                          </a:solidFill>
                          <a:latin typeface="Exo" panose="020B0604020202020204" charset="0"/>
                          <a:ea typeface="+mn-ea"/>
                          <a:cs typeface="+mn-cs"/>
                          <a:sym typeface="Arial"/>
                        </a:rPr>
                        <a:t>DTH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id-ID" sz="1100" b="1" i="0" u="none" strike="noStrike" cap="none" dirty="0">
                        <a:solidFill>
                          <a:schemeClr val="bg1"/>
                        </a:solidFill>
                        <a:latin typeface="Exo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309">
                <a:tc vMerge="1">
                  <a:txBody>
                    <a:bodyPr/>
                    <a:lstStyle/>
                    <a:p>
                      <a:pPr algn="ctr"/>
                      <a:endParaRPr lang="id-ID" sz="105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Free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Xstream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Diamond 3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bln</a:t>
                      </a:r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Free Satellite Diamond 3 bln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Free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Xstream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Diamond 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bln</a:t>
                      </a:r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Free Satellite Diamond 6 bln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Free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Xstream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Diamond 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12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bln</a:t>
                      </a:r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Free Satellite Diamond 12 bln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d-ID" sz="105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S</a:t>
                      </a:r>
                      <a:r>
                        <a:rPr lang="id-ID" sz="1050" b="1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ERU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Rp.</a:t>
                      </a:r>
                      <a:r>
                        <a:rPr lang="id-ID" sz="1600" b="1" baseline="0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 </a:t>
                      </a:r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420.690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Rp.</a:t>
                      </a:r>
                      <a:r>
                        <a:rPr lang="id-ID" sz="1600" b="1" baseline="0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 </a:t>
                      </a:r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664.890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Rp.</a:t>
                      </a:r>
                      <a:r>
                        <a:rPr lang="id-ID" sz="1600" b="1" baseline="0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 </a:t>
                      </a:r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831.390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24">
                <a:tc vMerge="1">
                  <a:txBody>
                    <a:bodyPr/>
                    <a:lstStyle/>
                    <a:p>
                      <a:pPr algn="ctr"/>
                      <a:endParaRPr lang="id-ID" sz="105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1100" b="1" i="0" u="none" strike="noStrike" cap="none" dirty="0">
                          <a:solidFill>
                            <a:schemeClr val="bg1"/>
                          </a:solidFill>
                          <a:latin typeface="Exo" panose="020B0604020202020204" charset="0"/>
                          <a:ea typeface="+mn-ea"/>
                          <a:cs typeface="+mn-cs"/>
                          <a:sym typeface="Arial"/>
                        </a:rPr>
                        <a:t>XSTREAM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1100" b="1" i="0" u="none" strike="noStrike" cap="none" dirty="0">
                          <a:solidFill>
                            <a:schemeClr val="bg1"/>
                          </a:solidFill>
                          <a:latin typeface="Exo" panose="020B0604020202020204" charset="0"/>
                          <a:ea typeface="+mn-ea"/>
                          <a:cs typeface="+mn-cs"/>
                          <a:sym typeface="Arial"/>
                        </a:rPr>
                        <a:t>DTH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1100" b="1" i="0" u="none" strike="noStrike" cap="none" dirty="0">
                          <a:solidFill>
                            <a:schemeClr val="bg1"/>
                          </a:solidFill>
                          <a:latin typeface="Exo" panose="020B0604020202020204" charset="0"/>
                          <a:ea typeface="+mn-ea"/>
                          <a:cs typeface="+mn-cs"/>
                          <a:sym typeface="Arial"/>
                        </a:rPr>
                        <a:t>XSTREAM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1100" b="1" i="0" u="none" strike="noStrike" cap="none" dirty="0">
                          <a:solidFill>
                            <a:schemeClr val="bg1"/>
                          </a:solidFill>
                          <a:latin typeface="Exo" panose="020B0604020202020204" charset="0"/>
                          <a:ea typeface="+mn-ea"/>
                          <a:cs typeface="+mn-cs"/>
                          <a:sym typeface="Arial"/>
                        </a:rPr>
                        <a:t>DTH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1100" b="1" i="0" u="none" strike="noStrike" cap="none" dirty="0">
                          <a:solidFill>
                            <a:schemeClr val="bg1"/>
                          </a:solidFill>
                          <a:latin typeface="Exo" panose="020B0604020202020204" charset="0"/>
                          <a:ea typeface="+mn-ea"/>
                          <a:cs typeface="+mn-cs"/>
                          <a:sym typeface="Arial"/>
                        </a:rPr>
                        <a:t>XSTREAM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d-ID" sz="1100" b="1" i="0" u="none" strike="noStrike" cap="none" dirty="0">
                          <a:solidFill>
                            <a:schemeClr val="bg1"/>
                          </a:solidFill>
                          <a:latin typeface="Exo" panose="020B0604020202020204" charset="0"/>
                          <a:ea typeface="+mn-ea"/>
                          <a:cs typeface="+mn-cs"/>
                          <a:sym typeface="Arial"/>
                        </a:rPr>
                        <a:t>DTH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id-ID" sz="1100" b="1" i="0" u="none" strike="noStrike" cap="none" dirty="0">
                        <a:solidFill>
                          <a:schemeClr val="bg1"/>
                        </a:solidFill>
                        <a:latin typeface="Exo" panose="020B060402020202020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67000"/>
                          </a:schemeClr>
                        </a:gs>
                        <a:gs pos="48000">
                          <a:schemeClr val="accent3">
                            <a:lumMod val="97000"/>
                            <a:lumOff val="3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154">
                <a:tc vMerge="1">
                  <a:txBody>
                    <a:bodyPr/>
                    <a:lstStyle/>
                    <a:p>
                      <a:pPr algn="ctr"/>
                      <a:endParaRPr lang="id-ID" sz="105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Free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Xstream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Diamond 3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bln</a:t>
                      </a:r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Free Satellite Diamond 3 bln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Free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Xstream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Diamond 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6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bln</a:t>
                      </a:r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Free Satellite Diamond 6 bln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Free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Xstream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Diamond </a:t>
                      </a:r>
                      <a:r>
                        <a:rPr lang="id-ID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12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bln</a:t>
                      </a:r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Free Satellite Diamond 12 bln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sz="11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9712" y="3953414"/>
            <a:ext cx="11588187" cy="2793072"/>
          </a:xfrm>
          <a:prstGeom prst="rect">
            <a:avLst/>
          </a:prstGeom>
          <a:noFill/>
          <a:ln w="635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b="1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Syarat &amp; Ketentuan :</a:t>
            </a:r>
            <a:endParaRPr lang="id-ID" sz="900" dirty="0">
              <a:solidFill>
                <a:schemeClr val="bg1"/>
              </a:solidFill>
              <a:latin typeface="Exo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1. Target Pelanggan : DTH Retail kategori / Ctype : Regular, TCEMP</a:t>
            </a:r>
          </a:p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2. Promo ini adalah kategori bundling DTH + Xstream, yaitu penawaran pembelian Xstream box (Gen-2 / Seru) dengan benefit aktivasi berlangganan DTH secara Free</a:t>
            </a:r>
          </a:p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3. Kriteria Data : Promo ini hanya boleh ditawarkan utk kategori Churn bill &gt; 2 bulan (data Outstanding WO Visit Collection )*Teknisi</a:t>
            </a:r>
          </a:p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4. Saat melakukan proses retensi / penawaran, Wajib menjelaskan point perubahan syarat dan ketentuan dengan mandatory untuk : Paket &amp; Promo harga</a:t>
            </a:r>
          </a:p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5. Promo ini hanya berlaku khusus untuk perangkat Transvision yang masih terpasang di rumah pelanggan (max. 4 decoder) dan berada di area Green Zone</a:t>
            </a:r>
          </a:p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6. Proses create SO Xstream PSB dilakukan dengan input via aplikasi </a:t>
            </a:r>
            <a:r>
              <a:rPr lang="id-ID" sz="9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https://xmy.transvision.co.id/Backend</a:t>
            </a:r>
            <a:endParaRPr lang="id-ID" sz="900" dirty="0">
              <a:solidFill>
                <a:schemeClr val="bg1"/>
              </a:solidFill>
              <a:latin typeface="Exo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7. Promo ini menggunakan kategori tiket Pegasus Request - Change Service - PM Winback Hybrid Xstream *Agent Retention/Tele</a:t>
            </a:r>
          </a:p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8. Setelah Periode PM berakhir (DTH), paket yang aktif adalah Nasional seharga Rp. 20.000/bulan</a:t>
            </a:r>
          </a:p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9. Perubahan paket &amp; aktivasi bonus tayangan akan berjalan pada max. H+1 setelah pelanggan melakukan pembayaran</a:t>
            </a:r>
          </a:p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10. Jika pelanggan memiliki tunggakan, maka mendapatkan benefit sisa tunggakan untuk dihapuskan</a:t>
            </a:r>
          </a:p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11. Apabila perlu dilakukan visit teknisi utk instalasi Xstream + pengecekan DTH dikenakan biaya terpisah Rp,150,000 /per visit</a:t>
            </a:r>
          </a:p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12. Semua harga sudah termasuk PPN 11%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F1BCD7-A104-4CB3-9042-C7FE12ED6E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775989" y="-152167"/>
            <a:ext cx="2416012" cy="836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10643833" y="3145222"/>
            <a:ext cx="2850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buClr>
                <a:srgbClr val="000000"/>
              </a:buClr>
            </a:pPr>
            <a:r>
              <a:rPr lang="id-ID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Ver. Agustus 2025-v1-ALL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1260" r="9639" b="15322"/>
          <a:stretch/>
        </p:blipFill>
        <p:spPr>
          <a:xfrm>
            <a:off x="479011" y="1656244"/>
            <a:ext cx="1228088" cy="278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1260" r="9639" b="15322"/>
          <a:stretch/>
        </p:blipFill>
        <p:spPr>
          <a:xfrm>
            <a:off x="479011" y="2882702"/>
            <a:ext cx="1228088" cy="2788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91444" y="6657945"/>
            <a:ext cx="44447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accent2">
                    <a:lumMod val="75000"/>
                  </a:schemeClr>
                </a:solidFill>
              </a:rPr>
              <a:t>This document is for your internal use only and should not to be distributed to external parties or colleagues</a:t>
            </a:r>
          </a:p>
        </p:txBody>
      </p:sp>
    </p:spTree>
    <p:extLst>
      <p:ext uri="{BB962C8B-B14F-4D97-AF65-F5344CB8AC3E}">
        <p14:creationId xmlns:p14="http://schemas.microsoft.com/office/powerpoint/2010/main" val="101326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488449"/>
              </p:ext>
            </p:extLst>
          </p:nvPr>
        </p:nvGraphicFramePr>
        <p:xfrm>
          <a:off x="219712" y="666406"/>
          <a:ext cx="11972288" cy="6072597"/>
        </p:xfrm>
        <a:graphic>
          <a:graphicData uri="http://schemas.openxmlformats.org/drawingml/2006/table">
            <a:tbl>
              <a:tblPr firstRow="1" bandRow="1">
                <a:tableStyleId>{F94E5B4E-5562-4DD6-9E50-AB3ACAC17A36}</a:tableStyleId>
              </a:tblPr>
              <a:tblGrid>
                <a:gridCol w="4151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1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8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27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8322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712" y="65828"/>
            <a:ext cx="685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bg1"/>
                </a:solidFill>
                <a:latin typeface="Exo" panose="020B0604020202020204" charset="0"/>
                <a:cs typeface="Exo" panose="020B0604020202020204" charset="0"/>
              </a:rPr>
              <a:t>Flow Process Tranvision Hybrid Premium</a:t>
            </a:r>
            <a:r>
              <a:rPr lang="id-ID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F1BCD7-A104-4CB3-9042-C7FE12ED6E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75989" y="-152167"/>
            <a:ext cx="2416012" cy="836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10643833" y="5512636"/>
            <a:ext cx="2850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buClr>
                <a:srgbClr val="000000"/>
              </a:buClr>
            </a:pPr>
            <a:r>
              <a:rPr lang="id-ID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Ver. Agustus 2025-v1-ALL</a:t>
            </a:r>
          </a:p>
        </p:txBody>
      </p:sp>
      <p:sp>
        <p:nvSpPr>
          <p:cNvPr id="3" name="Round Single Corner Rectangle 2"/>
          <p:cNvSpPr/>
          <p:nvPr/>
        </p:nvSpPr>
        <p:spPr>
          <a:xfrm>
            <a:off x="297180" y="807720"/>
            <a:ext cx="3668858" cy="365760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Exo" panose="020B0604020202020204" charset="0"/>
                <a:cs typeface="Exo" panose="020B0604020202020204" charset="0"/>
              </a:rPr>
              <a:t>PORTFOLIO ACTION / REGIONAL 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4761427" y="807720"/>
            <a:ext cx="2202995" cy="365760"/>
          </a:xfrm>
          <a:prstGeom prst="round1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Exo" panose="020B0604020202020204" charset="0"/>
                <a:cs typeface="Exo" panose="020B0604020202020204" charset="0"/>
              </a:rPr>
              <a:t>CUSTOMER</a:t>
            </a:r>
            <a:endParaRPr lang="en-US" sz="1400" dirty="0">
              <a:latin typeface="Exo" panose="020B0604020202020204" charset="0"/>
              <a:cs typeface="Exo" panose="020B0604020202020204" charset="0"/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7523357" y="807720"/>
            <a:ext cx="2198325" cy="365760"/>
          </a:xfrm>
          <a:prstGeom prst="round1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Exo" panose="020B0604020202020204" charset="0"/>
                <a:cs typeface="Exo" panose="020B0604020202020204" charset="0"/>
              </a:rPr>
              <a:t>HELPDESK</a:t>
            </a:r>
            <a:endParaRPr lang="en-US" sz="1400" dirty="0">
              <a:solidFill>
                <a:schemeClr val="bg1"/>
              </a:solidFill>
              <a:latin typeface="Exo" panose="020B0604020202020204" charset="0"/>
              <a:cs typeface="Exo" panose="020B0604020202020204" charset="0"/>
            </a:endParaRPr>
          </a:p>
        </p:txBody>
      </p:sp>
      <p:sp>
        <p:nvSpPr>
          <p:cNvPr id="16" name="Round Single Corner Rectangle 15"/>
          <p:cNvSpPr/>
          <p:nvPr/>
        </p:nvSpPr>
        <p:spPr>
          <a:xfrm>
            <a:off x="10141985" y="807720"/>
            <a:ext cx="2004392" cy="365760"/>
          </a:xfrm>
          <a:prstGeom prst="round1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Exo" panose="020B0604020202020204" charset="0"/>
                <a:cs typeface="Exo" panose="020B0604020202020204" charset="0"/>
              </a:rPr>
              <a:t>CRM</a:t>
            </a:r>
            <a:endParaRPr lang="en-US" sz="1400" dirty="0">
              <a:latin typeface="Exo" panose="020B0604020202020204" charset="0"/>
              <a:cs typeface="Exo" panose="020B060402020202020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41024" y="1486702"/>
            <a:ext cx="1925017" cy="2066035"/>
            <a:chOff x="-1737" y="4884"/>
            <a:chExt cx="2386593" cy="1522186"/>
          </a:xfrm>
        </p:grpSpPr>
        <p:sp>
          <p:nvSpPr>
            <p:cNvPr id="41" name="Flowchart: Document 2"/>
            <p:cNvSpPr/>
            <p:nvPr/>
          </p:nvSpPr>
          <p:spPr>
            <a:xfrm>
              <a:off x="-1737" y="233458"/>
              <a:ext cx="2382079" cy="1293612"/>
            </a:xfrm>
            <a:prstGeom prst="flowChartProcess">
              <a:avLst/>
            </a:prstGeom>
            <a:ln w="952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000" b="1" dirty="0">
                  <a:solidFill>
                    <a:schemeClr val="dk1"/>
                  </a:solidFill>
                  <a:effectLst/>
                  <a:latin typeface="Exo" panose="020B0604020202020204" charset="0"/>
                  <a:cs typeface="Exo" panose="020B0604020202020204" charset="0"/>
                </a:rPr>
                <a:t>Teknisi / Agent</a:t>
              </a:r>
              <a:endParaRPr lang="id-ID" sz="1000" b="1" dirty="0">
                <a:latin typeface="Exo" panose="020B0604020202020204" charset="0"/>
                <a:cs typeface="Exo" panose="020B0604020202020204" charset="0"/>
              </a:endParaRPr>
            </a:p>
            <a:p>
              <a:pPr algn="l"/>
              <a:r>
                <a:rPr lang="id-ID" sz="900" dirty="0">
                  <a:latin typeface="Exo" panose="020B0604020202020204" charset="0"/>
                  <a:cs typeface="Exo" panose="020B0604020202020204" charset="0"/>
                </a:rPr>
                <a:t>- </a:t>
              </a:r>
              <a:r>
                <a:rPr lang="id-ID" sz="900" dirty="0">
                  <a:solidFill>
                    <a:schemeClr val="dk1"/>
                  </a:solidFill>
                  <a:latin typeface="Exo" panose="020B0604020202020204" charset="0"/>
                  <a:cs typeface="Exo" panose="020B0604020202020204" charset="0"/>
                </a:rPr>
                <a:t>Create sales order Xstream di aplikasi </a:t>
              </a:r>
              <a:r>
                <a:rPr lang="id-ID" sz="900" dirty="0">
                  <a:solidFill>
                    <a:srgbClr val="0C3096"/>
                  </a:solidFill>
                  <a:latin typeface="Exo" panose="020B0604020202020204" charset="0"/>
                  <a:cs typeface="Exo" panose="020B0604020202020204" charset="0"/>
                </a:rPr>
                <a:t>xmy.transvision.co.id/Backend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0" y="4884"/>
              <a:ext cx="2384856" cy="222250"/>
            </a:xfrm>
            <a:prstGeom prst="rect">
              <a:avLst/>
            </a:prstGeom>
            <a:solidFill>
              <a:srgbClr val="C00000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100" b="1" dirty="0">
                  <a:solidFill>
                    <a:schemeClr val="bg1"/>
                  </a:solidFill>
                  <a:latin typeface="Exo" panose="020B0604020202020204" charset="0"/>
                  <a:cs typeface="Exo" panose="020B0604020202020204" charset="0"/>
                </a:rPr>
                <a:t>Xmy.transvision</a:t>
              </a:r>
              <a:endParaRPr lang="en-US" sz="1100" b="1" dirty="0">
                <a:solidFill>
                  <a:schemeClr val="bg1"/>
                </a:solidFill>
                <a:latin typeface="Exo" panose="020B0604020202020204" charset="0"/>
                <a:cs typeface="Exo" panose="020B060402020202020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42425" y="3636782"/>
            <a:ext cx="1912197" cy="3127273"/>
            <a:chOff x="217859" y="1776131"/>
            <a:chExt cx="2074868" cy="15006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9" name="Flowchart: Document 2"/>
            <p:cNvSpPr/>
            <p:nvPr/>
          </p:nvSpPr>
          <p:spPr>
            <a:xfrm>
              <a:off x="217859" y="1914982"/>
              <a:ext cx="2074187" cy="1361808"/>
            </a:xfrm>
            <a:prstGeom prst="flowChartProcess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000" b="1" dirty="0">
                  <a:solidFill>
                    <a:schemeClr val="dk1"/>
                  </a:solidFill>
                  <a:effectLst/>
                  <a:latin typeface="Exo" panose="020B0604020202020204" charset="0"/>
                  <a:cs typeface="Exo" panose="020B0604020202020204" charset="0"/>
                </a:rPr>
                <a:t>Teknisi / Agent</a:t>
              </a:r>
              <a:endParaRPr lang="id-ID" sz="1000" b="1" dirty="0">
                <a:latin typeface="Exo" panose="020B0604020202020204" charset="0"/>
                <a:cs typeface="Exo" panose="020B0604020202020204" charset="0"/>
              </a:endParaRPr>
            </a:p>
            <a:p>
              <a:pPr marL="0" marR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900" b="1" dirty="0">
                  <a:solidFill>
                    <a:schemeClr val="dk1"/>
                  </a:solidFill>
                  <a:effectLst/>
                  <a:latin typeface="Exo" panose="020B0604020202020204" charset="0"/>
                  <a:cs typeface="Exo" panose="020B0604020202020204" charset="0"/>
                </a:rPr>
                <a:t>Teknisi</a:t>
              </a:r>
            </a:p>
            <a:p>
              <a:pPr marL="0" marR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d-ID" sz="900" b="0" dirty="0">
                <a:solidFill>
                  <a:schemeClr val="dk1"/>
                </a:solidFill>
                <a:latin typeface="Exo" panose="020B0604020202020204" charset="0"/>
                <a:cs typeface="Exo" panose="020B0604020202020204" charset="0"/>
              </a:endParaRPr>
            </a:p>
            <a:p>
              <a:pPr marL="0" indent="0" algn="l"/>
              <a:r>
                <a:rPr lang="id-ID" sz="850" b="0" dirty="0">
                  <a:solidFill>
                    <a:schemeClr val="dk1"/>
                  </a:solidFill>
                  <a:latin typeface="Exo" panose="020B0604020202020204" charset="0"/>
                  <a:cs typeface="Exo" panose="020B0604020202020204" charset="0"/>
                </a:rPr>
                <a:t>- Done tiket SRP Passion dengan menjelaskan remarks sesuai promo penawaran : Harga &amp; Durasi program dan mengisi Kode Bayar (1276xxxx) &amp; Nomor Transaksi (TR-1754106xxxx)</a:t>
              </a:r>
            </a:p>
            <a:p>
              <a:pPr marL="0" indent="0" algn="l"/>
              <a:endParaRPr lang="id-ID" sz="900" b="0" dirty="0">
                <a:solidFill>
                  <a:schemeClr val="dk1"/>
                </a:solidFill>
                <a:latin typeface="Franklin Gothic Book" pitchFamily="34" charset="0"/>
                <a:ea typeface="+mn-ea"/>
                <a:cs typeface="+mn-cs"/>
              </a:endParaRPr>
            </a:p>
            <a:p>
              <a:pPr marL="0" marR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900" b="1" dirty="0">
                  <a:solidFill>
                    <a:schemeClr val="dk1"/>
                  </a:solidFill>
                  <a:effectLst/>
                  <a:latin typeface="Exo" panose="020B0604020202020204" charset="0"/>
                  <a:cs typeface="Exo" panose="020B0604020202020204" charset="0"/>
                </a:rPr>
                <a:t>Agent</a:t>
              </a:r>
            </a:p>
            <a:p>
              <a:pPr marL="0" marR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id-ID" sz="900" b="0" dirty="0">
                <a:solidFill>
                  <a:schemeClr val="dk1"/>
                </a:solidFill>
                <a:latin typeface="Exo" panose="020B0604020202020204" charset="0"/>
                <a:cs typeface="Exo" panose="020B0604020202020204" charset="0"/>
              </a:endParaRPr>
            </a:p>
            <a:p>
              <a:pPr marL="0" indent="0" algn="l"/>
              <a:r>
                <a:rPr lang="id-ID" sz="850" b="0" dirty="0">
                  <a:solidFill>
                    <a:schemeClr val="dk1"/>
                  </a:solidFill>
                  <a:latin typeface="Exo" panose="020B0604020202020204" charset="0"/>
                  <a:cs typeface="Exo" panose="020B0604020202020204" charset="0"/>
                </a:rPr>
                <a:t>- Create tiket Pegasus </a:t>
              </a:r>
              <a:r>
                <a:rPr lang="id-ID" sz="850" b="1" dirty="0">
                  <a:solidFill>
                    <a:schemeClr val="dk1"/>
                  </a:solidFill>
                  <a:latin typeface="Exo" panose="020B0604020202020204" charset="0"/>
                  <a:cs typeface="Exo" panose="020B0604020202020204" charset="0"/>
                </a:rPr>
                <a:t>PM Winback Hybrid XSTREAM</a:t>
              </a:r>
              <a:r>
                <a:rPr lang="id-ID" sz="850" b="0" dirty="0">
                  <a:solidFill>
                    <a:schemeClr val="dk1"/>
                  </a:solidFill>
                  <a:latin typeface="Exo" panose="020B0604020202020204" charset="0"/>
                  <a:cs typeface="Exo" panose="020B0604020202020204" charset="0"/>
                </a:rPr>
                <a:t> dengan menjelaskan remarks sesuai promo penawaran : Harga &amp; Durasi program dan mengisi Kode Bayar (1276xxxx) &amp; Nomor Transaksi (TR-1754106xxxx)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0711" y="1776131"/>
              <a:ext cx="2072016" cy="134092"/>
            </a:xfrm>
            <a:prstGeom prst="rect">
              <a:avLst/>
            </a:prstGeom>
            <a:solidFill>
              <a:srgbClr val="C00000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100" b="1" dirty="0">
                  <a:solidFill>
                    <a:schemeClr val="bg1"/>
                  </a:solidFill>
                  <a:latin typeface="Exo" panose="020B0604020202020204" charset="0"/>
                  <a:cs typeface="Exo" panose="020B0604020202020204" charset="0"/>
                </a:rPr>
                <a:t>Passion / Pegasus</a:t>
              </a:r>
              <a:endParaRPr lang="en-US" sz="1100" b="1" dirty="0">
                <a:solidFill>
                  <a:schemeClr val="bg1"/>
                </a:solidFill>
                <a:latin typeface="Exo" panose="020B0604020202020204" charset="0"/>
                <a:cs typeface="Exo" panose="020B0604020202020204" charset="0"/>
              </a:endParaRPr>
            </a:p>
          </p:txBody>
        </p:sp>
      </p:grpSp>
      <p:cxnSp>
        <p:nvCxnSpPr>
          <p:cNvPr id="26" name="Straight Arrow Connector 25"/>
          <p:cNvCxnSpPr>
            <a:stCxn id="41" idx="3"/>
            <a:endCxn id="37" idx="1"/>
          </p:cNvCxnSpPr>
          <p:nvPr/>
        </p:nvCxnSpPr>
        <p:spPr>
          <a:xfrm flipV="1">
            <a:off x="3962400" y="2673031"/>
            <a:ext cx="799027" cy="1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761427" y="1491084"/>
            <a:ext cx="2202996" cy="2076893"/>
            <a:chOff x="3441002" y="-58775"/>
            <a:chExt cx="2202996" cy="2076893"/>
          </a:xfrm>
        </p:grpSpPr>
        <p:sp>
          <p:nvSpPr>
            <p:cNvPr id="37" name="Flowchart: Document 2"/>
            <p:cNvSpPr/>
            <p:nvPr/>
          </p:nvSpPr>
          <p:spPr>
            <a:xfrm>
              <a:off x="3441002" y="228225"/>
              <a:ext cx="2202996" cy="1789893"/>
            </a:xfrm>
            <a:prstGeom prst="flowChartProcess">
              <a:avLst/>
            </a:prstGeom>
            <a:ln w="952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000" b="1" dirty="0">
                  <a:latin typeface="Exo" panose="020B0604020202020204" charset="0"/>
                  <a:cs typeface="Exo" panose="020B0604020202020204" charset="0"/>
                </a:rPr>
                <a:t>Pelanggan</a:t>
              </a:r>
              <a:endParaRPr lang="id-ID" sz="1000" dirty="0">
                <a:solidFill>
                  <a:schemeClr val="dk1"/>
                </a:solidFill>
                <a:latin typeface="Exo" panose="020B0604020202020204" charset="0"/>
                <a:cs typeface="Exo" panose="020B0604020202020204" charset="0"/>
              </a:endParaRPr>
            </a:p>
            <a:p>
              <a:pPr marL="0" marR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900" dirty="0">
                  <a:solidFill>
                    <a:schemeClr val="dk1"/>
                  </a:solidFill>
                  <a:latin typeface="Exo" panose="020B0604020202020204" charset="0"/>
                  <a:cs typeface="Exo" panose="020B0604020202020204" charset="0"/>
                </a:rPr>
                <a:t>- </a:t>
              </a:r>
              <a:r>
                <a:rPr lang="id-ID" sz="900" b="0" dirty="0">
                  <a:solidFill>
                    <a:schemeClr val="dk1"/>
                  </a:solidFill>
                  <a:effectLst/>
                  <a:latin typeface="Exo" panose="020B0604020202020204" charset="0"/>
                  <a:cs typeface="Exo" panose="020B0604020202020204" charset="0"/>
                </a:rPr>
                <a:t>Bayar</a:t>
              </a:r>
              <a:r>
                <a:rPr lang="id-ID" sz="900" b="0" baseline="0" dirty="0">
                  <a:solidFill>
                    <a:schemeClr val="dk1"/>
                  </a:solidFill>
                  <a:effectLst/>
                  <a:latin typeface="Exo" panose="020B0604020202020204" charset="0"/>
                  <a:cs typeface="Exo" panose="020B0604020202020204" charset="0"/>
                </a:rPr>
                <a:t> tagihan via Payment Point</a:t>
              </a:r>
              <a:endParaRPr lang="en-US" sz="900" b="0" dirty="0">
                <a:effectLst/>
                <a:latin typeface="Exo" panose="020B0604020202020204" charset="0"/>
                <a:cs typeface="Exo" panose="020B0604020202020204" charset="0"/>
              </a:endParaRPr>
            </a:p>
            <a:p>
              <a:pPr marL="0" indent="0" algn="l"/>
              <a:r>
                <a:rPr lang="en-US" sz="900" dirty="0">
                  <a:solidFill>
                    <a:schemeClr val="dk1"/>
                  </a:solidFill>
                  <a:latin typeface="Franklin Gothic Book" pitchFamily="34" charset="0"/>
                  <a:ea typeface="+mn-ea"/>
                  <a:cs typeface="+mn-cs"/>
                </a:rPr>
                <a:t> </a:t>
              </a:r>
              <a:endParaRPr lang="id-ID" sz="900" dirty="0">
                <a:solidFill>
                  <a:schemeClr val="dk1"/>
                </a:solidFill>
                <a:latin typeface="Franklin Gothic Book" pitchFamily="34" charset="0"/>
                <a:ea typeface="+mn-ea"/>
                <a:cs typeface="+mn-cs"/>
              </a:endParaRPr>
            </a:p>
            <a:p>
              <a:pPr marL="0" indent="0" algn="l"/>
              <a:endParaRPr lang="id-ID" sz="900" dirty="0">
                <a:solidFill>
                  <a:schemeClr val="dk1"/>
                </a:solidFill>
                <a:latin typeface="Franklin Gothic Book" pitchFamily="34" charset="0"/>
                <a:ea typeface="+mn-ea"/>
                <a:cs typeface="+mn-cs"/>
              </a:endParaRPr>
            </a:p>
            <a:p>
              <a:pPr algn="l"/>
              <a:endParaRPr lang="en-US" sz="900" dirty="0">
                <a:latin typeface="Franklin Gothic Book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41003" y="-58775"/>
              <a:ext cx="2202995" cy="284168"/>
            </a:xfrm>
            <a:prstGeom prst="rect">
              <a:avLst/>
            </a:prstGeom>
            <a:solidFill>
              <a:srgbClr val="C00000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100" b="1" dirty="0">
                  <a:solidFill>
                    <a:schemeClr val="bg1"/>
                  </a:solidFill>
                  <a:latin typeface="Exo" panose="020B0604020202020204" charset="0"/>
                  <a:cs typeface="Exo" panose="020B0604020202020204" charset="0"/>
                </a:rPr>
                <a:t>Payment Point</a:t>
              </a:r>
              <a:endParaRPr lang="en-US" sz="1100" b="1" dirty="0">
                <a:solidFill>
                  <a:schemeClr val="bg1"/>
                </a:solidFill>
                <a:latin typeface="Exo" panose="020B0604020202020204" charset="0"/>
                <a:cs typeface="Exo" panose="020B060402020202020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0141985" y="1486703"/>
            <a:ext cx="2005703" cy="2078734"/>
            <a:chOff x="8987768" y="56960"/>
            <a:chExt cx="2005703" cy="15500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Flowchart: Document 2"/>
            <p:cNvSpPr/>
            <p:nvPr/>
          </p:nvSpPr>
          <p:spPr>
            <a:xfrm>
              <a:off x="8989529" y="270228"/>
              <a:ext cx="2002631" cy="1336772"/>
            </a:xfrm>
            <a:prstGeom prst="flowChartProcess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000" b="1" dirty="0">
                  <a:latin typeface="Exo" panose="020B0604020202020204" charset="0"/>
                  <a:cs typeface="Exo" panose="020B0604020202020204" charset="0"/>
                </a:rPr>
                <a:t>CRM</a:t>
              </a:r>
              <a:endParaRPr lang="id-ID" sz="1000" dirty="0">
                <a:solidFill>
                  <a:schemeClr val="dk1"/>
                </a:solidFill>
                <a:latin typeface="Exo" panose="020B0604020202020204" charset="0"/>
                <a:cs typeface="Exo" panose="020B0604020202020204" charset="0"/>
              </a:endParaRPr>
            </a:p>
            <a:p>
              <a:pPr marL="0" marR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900" dirty="0">
                  <a:solidFill>
                    <a:schemeClr val="dk1"/>
                  </a:solidFill>
                  <a:latin typeface="Exo" panose="020B0604020202020204" charset="0"/>
                  <a:cs typeface="Exo" panose="020B0604020202020204" charset="0"/>
                </a:rPr>
                <a:t>- Adjustment Tagihan ID DTH menjadi Rp.0 sebelum proses APC next Billing </a:t>
              </a:r>
            </a:p>
            <a:p>
              <a:pPr marL="0" indent="0" algn="l"/>
              <a:endParaRPr lang="id-ID" sz="900" dirty="0">
                <a:solidFill>
                  <a:schemeClr val="dk1"/>
                </a:solidFill>
                <a:latin typeface="Franklin Gothic Book" pitchFamily="34" charset="0"/>
                <a:ea typeface="+mn-ea"/>
                <a:cs typeface="+mn-cs"/>
              </a:endParaRPr>
            </a:p>
            <a:p>
              <a:pPr algn="l"/>
              <a:endParaRPr lang="en-US" sz="900" dirty="0">
                <a:latin typeface="Franklin Gothic Book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987768" y="56960"/>
              <a:ext cx="2005703" cy="213268"/>
            </a:xfrm>
            <a:prstGeom prst="rect">
              <a:avLst/>
            </a:prstGeom>
            <a:solidFill>
              <a:srgbClr val="C00000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id-ID" sz="1100" b="1" dirty="0">
                  <a:solidFill>
                    <a:schemeClr val="bg1"/>
                  </a:solidFill>
                  <a:latin typeface="Exo" panose="020B0604020202020204" charset="0"/>
                  <a:cs typeface="Exo" panose="020B0604020202020204" charset="0"/>
                </a:rPr>
                <a:t>Triklin</a:t>
              </a:r>
              <a:endParaRPr lang="en-US" sz="1100" b="1" dirty="0">
                <a:solidFill>
                  <a:schemeClr val="bg1"/>
                </a:solidFill>
                <a:latin typeface="Exo" panose="020B0604020202020204" charset="0"/>
                <a:cs typeface="Exo" panose="020B060402020202020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516210" y="1486702"/>
            <a:ext cx="2243574" cy="2081275"/>
            <a:chOff x="6176213" y="-21357"/>
            <a:chExt cx="2243574" cy="20812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Flowchart: Document 2"/>
            <p:cNvSpPr/>
            <p:nvPr/>
          </p:nvSpPr>
          <p:spPr>
            <a:xfrm>
              <a:off x="6177973" y="267193"/>
              <a:ext cx="2241813" cy="1792725"/>
            </a:xfrm>
            <a:prstGeom prst="flowChartProcess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000" b="1" dirty="0">
                  <a:latin typeface="Exo" panose="020B0604020202020204" charset="0"/>
                  <a:cs typeface="Exo" panose="020B0604020202020204" charset="0"/>
                </a:rPr>
                <a:t>Helpdesk</a:t>
              </a:r>
              <a:endParaRPr lang="id-ID" sz="1000" b="0" dirty="0">
                <a:latin typeface="Exo" panose="020B0604020202020204" charset="0"/>
                <a:cs typeface="Exo" panose="020B0604020202020204" charset="0"/>
              </a:endParaRPr>
            </a:p>
            <a:p>
              <a:pPr algn="l"/>
              <a:r>
                <a:rPr lang="id-ID" sz="850" b="0" dirty="0">
                  <a:latin typeface="Exo" panose="020B0604020202020204" charset="0"/>
                  <a:cs typeface="Exo" panose="020B0604020202020204" charset="0"/>
                </a:rPr>
                <a:t>1. Screening data Sales Order di aplikasi xmy.transvision.co.id/Backend (cek status bayar nomor transaksi ) dan cek promo penawaran tiket Pegasus</a:t>
              </a:r>
            </a:p>
            <a:p>
              <a:pPr algn="l"/>
              <a:endParaRPr lang="id-ID" sz="850" b="0" dirty="0">
                <a:latin typeface="Exo" panose="020B0604020202020204" charset="0"/>
                <a:cs typeface="Exo" panose="020B0604020202020204" charset="0"/>
              </a:endParaRPr>
            </a:p>
            <a:p>
              <a:pPr algn="l"/>
              <a:r>
                <a:rPr lang="id-ID" sz="850" dirty="0">
                  <a:latin typeface="Exo" panose="020B0604020202020204" charset="0"/>
                  <a:cs typeface="Exo" panose="020B0604020202020204" charset="0"/>
                </a:rPr>
                <a:t>2. </a:t>
              </a:r>
              <a:r>
                <a:rPr lang="id-ID" sz="850" b="0" dirty="0">
                  <a:latin typeface="Exo" panose="020B0604020202020204" charset="0"/>
                  <a:cs typeface="Exo" panose="020B0604020202020204" charset="0"/>
                </a:rPr>
                <a:t>Setup Promo DTH Transvision di Triklin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id-ID" sz="850" b="0" dirty="0">
                  <a:latin typeface="Exo" panose="020B0604020202020204" charset="0"/>
                  <a:cs typeface="Exo" panose="020B0604020202020204" charset="0"/>
                </a:rPr>
                <a:t>Add product Nasional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id-ID" sz="850" b="0" dirty="0">
                  <a:latin typeface="Exo" panose="020B0604020202020204" charset="0"/>
                  <a:cs typeface="Exo" panose="020B0604020202020204" charset="0"/>
                </a:rPr>
                <a:t>Add Free Satellite Diamond</a:t>
              </a:r>
            </a:p>
            <a:p>
              <a:pPr algn="l"/>
              <a:endParaRPr lang="id-ID" sz="850" b="0" dirty="0">
                <a:latin typeface="Exo" panose="020B0604020202020204" charset="0"/>
                <a:cs typeface="Exo" panose="020B0604020202020204" charset="0"/>
              </a:endParaRPr>
            </a:p>
            <a:p>
              <a:pPr algn="l"/>
              <a:r>
                <a:rPr lang="id-ID" sz="850" dirty="0">
                  <a:latin typeface="Exo" panose="020B0604020202020204" charset="0"/>
                  <a:cs typeface="Exo" panose="020B0604020202020204" charset="0"/>
                </a:rPr>
                <a:t>3</a:t>
              </a:r>
              <a:r>
                <a:rPr lang="id-ID" sz="850" b="0" dirty="0">
                  <a:latin typeface="Exo" panose="020B0604020202020204" charset="0"/>
                  <a:cs typeface="Exo" panose="020B0604020202020204" charset="0"/>
                </a:rPr>
                <a:t>. Close tiket Pegasus</a:t>
              </a:r>
              <a:endParaRPr lang="id-ID" sz="850" b="0" dirty="0">
                <a:solidFill>
                  <a:schemeClr val="dk1"/>
                </a:solidFill>
                <a:latin typeface="Exo" panose="020B0604020202020204" charset="0"/>
                <a:cs typeface="Exo" panose="020B0604020202020204" charset="0"/>
              </a:endParaRPr>
            </a:p>
            <a:p>
              <a:pPr algn="l"/>
              <a:endParaRPr lang="en-US" sz="900" b="0" dirty="0">
                <a:latin typeface="Franklin Gothic Book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76213" y="-21357"/>
              <a:ext cx="2243574" cy="286011"/>
            </a:xfrm>
            <a:prstGeom prst="rect">
              <a:avLst/>
            </a:prstGeom>
            <a:solidFill>
              <a:srgbClr val="C00000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100" b="1" dirty="0">
                  <a:solidFill>
                    <a:schemeClr val="bg1"/>
                  </a:solidFill>
                  <a:latin typeface="Exo" panose="020B0604020202020204" charset="0"/>
                  <a:cs typeface="Exo" panose="020B0604020202020204" charset="0"/>
                </a:rPr>
                <a:t>Triklin &amp; Pegasus</a:t>
              </a:r>
              <a:endParaRPr lang="en-US" sz="1100" b="1" dirty="0">
                <a:solidFill>
                  <a:schemeClr val="bg1"/>
                </a:solidFill>
                <a:latin typeface="Exo" panose="020B0604020202020204" charset="0"/>
                <a:cs typeface="Exo" panose="020B0604020202020204" charset="0"/>
              </a:endParaRPr>
            </a:p>
          </p:txBody>
        </p:sp>
      </p:grpSp>
      <p:cxnSp>
        <p:nvCxnSpPr>
          <p:cNvPr id="30" name="Straight Arrow Connector 29"/>
          <p:cNvCxnSpPr>
            <a:stCxn id="37" idx="3"/>
            <a:endCxn id="33" idx="1"/>
          </p:cNvCxnSpPr>
          <p:nvPr/>
        </p:nvCxnSpPr>
        <p:spPr>
          <a:xfrm flipV="1">
            <a:off x="6964423" y="2671615"/>
            <a:ext cx="553547" cy="1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endCxn id="33" idx="2"/>
          </p:cNvCxnSpPr>
          <p:nvPr/>
        </p:nvCxnSpPr>
        <p:spPr>
          <a:xfrm flipV="1">
            <a:off x="2998209" y="3567977"/>
            <a:ext cx="5640668" cy="2872648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39" idx="3"/>
            <a:endCxn id="37" idx="2"/>
          </p:cNvCxnSpPr>
          <p:nvPr/>
        </p:nvCxnSpPr>
        <p:spPr>
          <a:xfrm flipV="1">
            <a:off x="3953994" y="3567977"/>
            <a:ext cx="1908931" cy="177712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3" idx="3"/>
            <a:endCxn id="35" idx="1"/>
          </p:cNvCxnSpPr>
          <p:nvPr/>
        </p:nvCxnSpPr>
        <p:spPr>
          <a:xfrm flipV="1">
            <a:off x="9759783" y="2669075"/>
            <a:ext cx="383963" cy="2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297180" y="1487295"/>
            <a:ext cx="1698219" cy="2065442"/>
            <a:chOff x="300539" y="1487295"/>
            <a:chExt cx="1517751" cy="20654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4" name="Flowchart: Document 2"/>
            <p:cNvSpPr/>
            <p:nvPr/>
          </p:nvSpPr>
          <p:spPr>
            <a:xfrm>
              <a:off x="300539" y="1796941"/>
              <a:ext cx="1517751" cy="1755796"/>
            </a:xfrm>
            <a:prstGeom prst="flowChartProcess">
              <a:avLst/>
            </a:prstGeom>
            <a:solidFill>
              <a:schemeClr val="bg1"/>
            </a:solidFill>
            <a:ln w="952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000" b="1" dirty="0">
                  <a:latin typeface="Exo" panose="020B0604020202020204" charset="0"/>
                  <a:cs typeface="Exo" panose="020B0604020202020204" charset="0"/>
                </a:rPr>
                <a:t>Teknisi / Agent</a:t>
              </a:r>
            </a:p>
            <a:p>
              <a:pPr algn="l"/>
              <a:r>
                <a:rPr lang="id-ID" sz="900" dirty="0">
                  <a:latin typeface="Exo" panose="020B0604020202020204" charset="0"/>
                  <a:cs typeface="Exo" panose="020B0604020202020204" charset="0"/>
                </a:rPr>
                <a:t>-</a:t>
              </a:r>
              <a:r>
                <a:rPr lang="id-ID" sz="900" baseline="0" dirty="0">
                  <a:latin typeface="Exo" panose="020B0604020202020204" charset="0"/>
                  <a:cs typeface="Exo" panose="020B0604020202020204" charset="0"/>
                </a:rPr>
                <a:t> </a:t>
              </a:r>
              <a:r>
                <a:rPr lang="id-ID" sz="900" b="0" dirty="0">
                  <a:solidFill>
                    <a:schemeClr val="dk1"/>
                  </a:solidFill>
                  <a:effectLst/>
                  <a:latin typeface="Exo" panose="020B0604020202020204" charset="0"/>
                  <a:cs typeface="Exo" panose="020B0604020202020204" charset="0"/>
                </a:rPr>
                <a:t>Penawaran Retensi Winback promo Transvision Hybrid Premium</a:t>
              </a:r>
            </a:p>
            <a:p>
              <a:pPr algn="l"/>
              <a:endParaRPr lang="en-US" sz="900" dirty="0">
                <a:latin typeface="Franklin Gothic Book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0539" y="1487295"/>
              <a:ext cx="1517751" cy="301063"/>
            </a:xfrm>
            <a:prstGeom prst="rect">
              <a:avLst/>
            </a:prstGeom>
            <a:solidFill>
              <a:srgbClr val="C00000"/>
            </a:solidFill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d-ID" sz="1100" b="1" dirty="0">
                  <a:solidFill>
                    <a:schemeClr val="bg1"/>
                  </a:solidFill>
                  <a:latin typeface="Exo" panose="020B0604020202020204" charset="0"/>
                  <a:cs typeface="Exo" panose="020B0604020202020204" charset="0"/>
                </a:rPr>
                <a:t>Tiket SRP / Churn Bill</a:t>
              </a:r>
              <a:endParaRPr lang="en-US" sz="1100" b="1" dirty="0">
                <a:solidFill>
                  <a:schemeClr val="bg1"/>
                </a:solidFill>
                <a:latin typeface="Exo" panose="020B0604020202020204" charset="0"/>
                <a:cs typeface="Exo" panose="020B0604020202020204" charset="0"/>
              </a:endParaRPr>
            </a:p>
          </p:txBody>
        </p:sp>
      </p:grpSp>
      <p:sp>
        <p:nvSpPr>
          <p:cNvPr id="67" name="Snip Single Corner Rectangle 66"/>
          <p:cNvSpPr/>
          <p:nvPr/>
        </p:nvSpPr>
        <p:spPr>
          <a:xfrm>
            <a:off x="1582103" y="3155308"/>
            <a:ext cx="388675" cy="377737"/>
          </a:xfrm>
          <a:prstGeom prst="snip1Rect">
            <a:avLst/>
          </a:prstGeom>
          <a:solidFill>
            <a:schemeClr val="accent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latin typeface="Exo" panose="020B0604020202020204" charset="0"/>
                <a:cs typeface="Exo" panose="020B0604020202020204" charset="0"/>
              </a:rPr>
              <a:t>1</a:t>
            </a:r>
            <a:endParaRPr lang="en-US" sz="1050" b="1" dirty="0">
              <a:latin typeface="Exo" panose="020B0604020202020204" charset="0"/>
              <a:cs typeface="Exo" panose="020B0604020202020204" charset="0"/>
            </a:endParaRPr>
          </a:p>
        </p:txBody>
      </p:sp>
      <p:sp>
        <p:nvSpPr>
          <p:cNvPr id="68" name="Snip Single Corner Rectangle 67"/>
          <p:cNvSpPr/>
          <p:nvPr/>
        </p:nvSpPr>
        <p:spPr>
          <a:xfrm>
            <a:off x="3507287" y="3155309"/>
            <a:ext cx="437182" cy="377737"/>
          </a:xfrm>
          <a:prstGeom prst="snip1Rect">
            <a:avLst/>
          </a:prstGeom>
          <a:solidFill>
            <a:schemeClr val="accent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latin typeface="Exo" panose="020B0604020202020204" charset="0"/>
                <a:cs typeface="Exo" panose="020B0604020202020204" charset="0"/>
              </a:rPr>
              <a:t>2</a:t>
            </a:r>
            <a:endParaRPr lang="en-US" sz="1050" b="1" dirty="0">
              <a:latin typeface="Exo" panose="020B0604020202020204" charset="0"/>
              <a:cs typeface="Exo" panose="020B0604020202020204" charset="0"/>
            </a:endParaRPr>
          </a:p>
        </p:txBody>
      </p:sp>
      <p:sp>
        <p:nvSpPr>
          <p:cNvPr id="69" name="Snip Single Corner Rectangle 68"/>
          <p:cNvSpPr/>
          <p:nvPr/>
        </p:nvSpPr>
        <p:spPr>
          <a:xfrm>
            <a:off x="6488482" y="3174121"/>
            <a:ext cx="464816" cy="377737"/>
          </a:xfrm>
          <a:prstGeom prst="snip1Rect">
            <a:avLst/>
          </a:prstGeom>
          <a:solidFill>
            <a:schemeClr val="accent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latin typeface="Exo" panose="020B0604020202020204" charset="0"/>
                <a:cs typeface="Exo" panose="020B0604020202020204" charset="0"/>
              </a:rPr>
              <a:t>3</a:t>
            </a:r>
            <a:endParaRPr lang="en-US" sz="1050" b="1" dirty="0">
              <a:latin typeface="Exo" panose="020B0604020202020204" charset="0"/>
              <a:cs typeface="Exo" panose="020B0604020202020204" charset="0"/>
            </a:endParaRPr>
          </a:p>
        </p:txBody>
      </p:sp>
      <p:sp>
        <p:nvSpPr>
          <p:cNvPr id="70" name="Snip Single Corner Rectangle 69"/>
          <p:cNvSpPr/>
          <p:nvPr/>
        </p:nvSpPr>
        <p:spPr>
          <a:xfrm>
            <a:off x="9306837" y="3171825"/>
            <a:ext cx="438071" cy="377737"/>
          </a:xfrm>
          <a:prstGeom prst="snip1Rect">
            <a:avLst/>
          </a:prstGeom>
          <a:solidFill>
            <a:schemeClr val="accent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latin typeface="Exo" panose="020B0604020202020204" charset="0"/>
                <a:cs typeface="Exo" panose="020B0604020202020204" charset="0"/>
              </a:rPr>
              <a:t>5</a:t>
            </a:r>
            <a:endParaRPr lang="en-US" sz="1050" b="1" dirty="0">
              <a:latin typeface="Exo" panose="020B0604020202020204" charset="0"/>
              <a:cs typeface="Exo" panose="020B0604020202020204" charset="0"/>
            </a:endParaRPr>
          </a:p>
        </p:txBody>
      </p:sp>
      <p:sp>
        <p:nvSpPr>
          <p:cNvPr id="73" name="Snip Single Corner Rectangle 72"/>
          <p:cNvSpPr/>
          <p:nvPr/>
        </p:nvSpPr>
        <p:spPr>
          <a:xfrm>
            <a:off x="11699309" y="3162300"/>
            <a:ext cx="440199" cy="377737"/>
          </a:xfrm>
          <a:prstGeom prst="snip1Rect">
            <a:avLst/>
          </a:prstGeom>
          <a:solidFill>
            <a:schemeClr val="accent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latin typeface="Exo" panose="020B0604020202020204" charset="0"/>
                <a:cs typeface="Exo" panose="020B0604020202020204" charset="0"/>
              </a:rPr>
              <a:t>6</a:t>
            </a:r>
            <a:endParaRPr lang="en-US" sz="1050" b="1" dirty="0">
              <a:latin typeface="Exo" panose="020B0604020202020204" charset="0"/>
              <a:cs typeface="Exo" panose="020B0604020202020204" charset="0"/>
            </a:endParaRPr>
          </a:p>
        </p:txBody>
      </p:sp>
      <p:sp>
        <p:nvSpPr>
          <p:cNvPr id="74" name="Snip Single Corner Rectangle 73"/>
          <p:cNvSpPr/>
          <p:nvPr/>
        </p:nvSpPr>
        <p:spPr>
          <a:xfrm>
            <a:off x="3507287" y="6352111"/>
            <a:ext cx="437181" cy="377737"/>
          </a:xfrm>
          <a:prstGeom prst="snip1Rect">
            <a:avLst/>
          </a:prstGeom>
          <a:solidFill>
            <a:schemeClr val="accent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050" b="1" dirty="0">
                <a:latin typeface="Exo" panose="020B0604020202020204" charset="0"/>
                <a:cs typeface="Exo" panose="020B0604020202020204" charset="0"/>
              </a:rPr>
              <a:t>4</a:t>
            </a:r>
            <a:endParaRPr lang="en-US" sz="1050" b="1" dirty="0">
              <a:latin typeface="Exo" panose="020B0604020202020204" charset="0"/>
              <a:cs typeface="Exo" panose="020B0604020202020204" charset="0"/>
            </a:endParaRPr>
          </a:p>
        </p:txBody>
      </p:sp>
      <p:graphicFrame>
        <p:nvGraphicFramePr>
          <p:cNvPr id="91" name="Table 90"/>
          <p:cNvGraphicFramePr>
            <a:graphicFrameLocks noGrp="1"/>
          </p:cNvGraphicFramePr>
          <p:nvPr/>
        </p:nvGraphicFramePr>
        <p:xfrm>
          <a:off x="225468" y="4020855"/>
          <a:ext cx="208280" cy="37598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mpd="sng">
                      <a:solidFill>
                        <a:schemeClr val="tx1"/>
                      </a:solidFill>
                      <a:prstDash val="solid"/>
                    </a:lnL>
                    <a:lnR w="6350" cmpd="sng">
                      <a:solidFill>
                        <a:schemeClr val="tx1"/>
                      </a:solidFill>
                      <a:prstDash val="solid"/>
                    </a:lnR>
                    <a:lnT w="6350" cmpd="sng">
                      <a:solidFill>
                        <a:schemeClr val="tx1"/>
                      </a:solidFill>
                      <a:prstDash val="solid"/>
                    </a:lnT>
                    <a:lnB w="63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" name="Rectangle 92"/>
          <p:cNvSpPr/>
          <p:nvPr/>
        </p:nvSpPr>
        <p:spPr>
          <a:xfrm>
            <a:off x="3916704" y="6669113"/>
            <a:ext cx="44447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accent2">
                    <a:lumMod val="75000"/>
                  </a:schemeClr>
                </a:solidFill>
              </a:rPr>
              <a:t>This document is for your internal use only and should not to be distributed to external parties or colleagues</a:t>
            </a:r>
          </a:p>
        </p:txBody>
      </p:sp>
    </p:spTree>
    <p:extLst>
      <p:ext uri="{BB962C8B-B14F-4D97-AF65-F5344CB8AC3E}">
        <p14:creationId xmlns:p14="http://schemas.microsoft.com/office/powerpoint/2010/main" val="6805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711" y="65828"/>
            <a:ext cx="8423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accent6"/>
                </a:solidFill>
                <a:latin typeface="Exo" panose="020B0604020202020204" charset="0"/>
                <a:cs typeface="Exo" panose="020B0604020202020204" charset="0"/>
              </a:rPr>
              <a:t>Transvision Hybrid Smart ( CubMu + DTH Satellite 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84282"/>
              </p:ext>
            </p:extLst>
          </p:nvPr>
        </p:nvGraphicFramePr>
        <p:xfrm>
          <a:off x="333234" y="620688"/>
          <a:ext cx="11077977" cy="188072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87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4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2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PAKET</a:t>
                      </a:r>
                      <a:endParaRPr lang="id-ID" sz="16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/>
                        </a:gs>
                        <a:gs pos="100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PROMO PEMBAYARAN</a:t>
                      </a:r>
                      <a:endParaRPr lang="id-ID" sz="16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/>
                        </a:gs>
                        <a:gs pos="100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PERIODE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/>
                        </a:gs>
                        <a:gs pos="100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BONUS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/>
                        </a:gs>
                        <a:gs pos="100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HARGA DTH PER BULAN SETELAH PROMO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tx1"/>
                        </a:gs>
                        <a:gs pos="100000">
                          <a:schemeClr val="accent4">
                            <a:lumMod val="70000"/>
                          </a:schemeClr>
                        </a:gs>
                      </a:gsLst>
                      <a:path path="circle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160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PM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12</a:t>
                      </a:r>
                      <a:r>
                        <a:rPr lang="id-ID" sz="1600" b="1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Nasional</a:t>
                      </a:r>
                      <a:r>
                        <a:rPr lang="id-ID" sz="1600" b="1" baseline="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+ </a:t>
                      </a:r>
                    </a:p>
                    <a:p>
                      <a:pPr algn="ctr"/>
                      <a:r>
                        <a:rPr lang="id-ID" sz="1600" b="1" baseline="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CubMu Premium</a:t>
                      </a:r>
                      <a:endParaRPr lang="id-ID" sz="1600" b="1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Rp.</a:t>
                      </a:r>
                      <a:r>
                        <a:rPr lang="id-ID" sz="1600" b="1" baseline="0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 </a:t>
                      </a:r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20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9.</a:t>
                      </a:r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89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0</a:t>
                      </a:r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12</a:t>
                      </a:r>
                      <a:r>
                        <a:rPr lang="id-ID" sz="1600" baseline="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Bulan</a:t>
                      </a:r>
                      <a:endParaRPr lang="id-ID" sz="1600" dirty="0">
                        <a:solidFill>
                          <a:schemeClr val="bg1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Free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CubMu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Exo" panose="020B0604020202020204" charset="0"/>
                        </a:rPr>
                        <a:t> Premium 365 Day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Rp.</a:t>
                      </a:r>
                      <a:r>
                        <a:rPr lang="id-ID" sz="1600" b="1" baseline="0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 </a:t>
                      </a:r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20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.</a:t>
                      </a:r>
                      <a:r>
                        <a:rPr lang="id-ID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00</a:t>
                      </a:r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Exo" panose="020B0604020202020204" charset="0"/>
                        </a:rPr>
                        <a:t>0</a:t>
                      </a:r>
                      <a:endParaRPr lang="id-ID" sz="1600" b="1" dirty="0">
                        <a:solidFill>
                          <a:schemeClr val="accent6"/>
                        </a:solidFill>
                        <a:latin typeface="Exo" panose="020B060402020202020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8431" y="3152024"/>
            <a:ext cx="10438901" cy="3073342"/>
          </a:xfrm>
          <a:prstGeom prst="rect">
            <a:avLst/>
          </a:prstGeom>
          <a:noFill/>
          <a:ln w="635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000" b="1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Syarat &amp; Ketentuan :</a:t>
            </a:r>
          </a:p>
          <a:p>
            <a:pPr algn="just">
              <a:lnSpc>
                <a:spcPct val="150000"/>
              </a:lnSpc>
            </a:pPr>
            <a:endParaRPr lang="en-US" sz="1000" b="1" dirty="0">
              <a:solidFill>
                <a:schemeClr val="bg1"/>
              </a:solidFill>
              <a:latin typeface="Exo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1. Target Pelanggan : Pelanggan DTH Retail dengan kategori / Ctype : Regular, TCEMP</a:t>
            </a:r>
          </a:p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2. Kriteria Data : Promo ini hanya boleh ditawarkan utk kategori Churn bill &gt; 2 bulan (data Outstanding WO Visit Collection )*Teknisi</a:t>
            </a:r>
          </a:p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3. Saat melakukan retensi / proses penawaran, Wajib menjelaskan point perubahan syarat dan ketentuan dengan mandatory menjelaskan: Paket &amp; Promo harga dan menanyakan status keberadaan perangkat Transvision di rumah pelanggan</a:t>
            </a:r>
          </a:p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4. Promo ini hanya berlaku khusus untuk perangkat Transvision yang masih terpasang di rumah pelanggan (max. 4 decoder)</a:t>
            </a:r>
          </a:p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5. Promo ini hanya berlaku untuk pelanggan yang berada di area Green Zone</a:t>
            </a:r>
          </a:p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6. Proses pengajuan ID pelanggan untuk mengikuti promo ini, dilakukan dengan pengajuan adjustment tagihan melalui  aplikasi PPAB (ADJ PM10 NASIONAL – CUBMU)</a:t>
            </a:r>
          </a:p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7. Setelah Periode PM berakhir (DTH), paket yang aktif adalah Nasional seharga Rp. 20.000/bulan (termasuk PPN 11%)</a:t>
            </a:r>
          </a:p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8. Perubahan paket &amp; aktivasi bonus tayangan akan berjalan max. pada H+1 setelah pelanggan melakukan pembayaran</a:t>
            </a:r>
          </a:p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9. Voucher CubMu Premium akan di kirimkan via email ke pelanggan oleh tim customer care / CRM</a:t>
            </a:r>
          </a:p>
          <a:p>
            <a:pPr algn="just">
              <a:lnSpc>
                <a:spcPct val="150000"/>
              </a:lnSpc>
            </a:pPr>
            <a:r>
              <a:rPr lang="id-ID" sz="1000" dirty="0">
                <a:solidFill>
                  <a:schemeClr val="bg1"/>
                </a:solidFill>
                <a:latin typeface="Exo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10. Semua harga sudah termasuk PPN 11%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F1BCD7-A104-4CB3-9042-C7FE12ED6E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775989" y="-152167"/>
            <a:ext cx="2416012" cy="836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16200000">
            <a:off x="10643833" y="3145222"/>
            <a:ext cx="28501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buClr>
                <a:srgbClr val="000000"/>
              </a:buClr>
            </a:pPr>
            <a:r>
              <a:rPr lang="id-ID" sz="10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Ver. Juni 2025-v1-ALL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91444" y="6657945"/>
            <a:ext cx="44447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accent2">
                    <a:lumMod val="75000"/>
                  </a:schemeClr>
                </a:solidFill>
              </a:rPr>
              <a:t>This document is for your internal use only and should not to be distributed to external parties or colleagues</a:t>
            </a:r>
          </a:p>
        </p:txBody>
      </p:sp>
    </p:spTree>
    <p:extLst>
      <p:ext uri="{BB962C8B-B14F-4D97-AF65-F5344CB8AC3E}">
        <p14:creationId xmlns:p14="http://schemas.microsoft.com/office/powerpoint/2010/main" val="290866475"/>
      </p:ext>
    </p:extLst>
  </p:cSld>
  <p:clrMapOvr>
    <a:masterClrMapping/>
  </p:clrMapOvr>
</p:sld>
</file>

<file path=ppt/theme/theme1.xml><?xml version="1.0" encoding="utf-8"?>
<a:theme xmlns:a="http://schemas.openxmlformats.org/drawingml/2006/main" name="TV News Report - Digital Newsletter by Slidesgo">
  <a:themeElements>
    <a:clrScheme name="Simple Light">
      <a:dk1>
        <a:srgbClr val="000000"/>
      </a:dk1>
      <a:lt1>
        <a:srgbClr val="FFFFFF"/>
      </a:lt1>
      <a:dk2>
        <a:srgbClr val="AA0401"/>
      </a:dk2>
      <a:lt2>
        <a:srgbClr val="DA1D40"/>
      </a:lt2>
      <a:accent1>
        <a:srgbClr val="FF0000"/>
      </a:accent1>
      <a:accent2>
        <a:srgbClr val="E7E7E7"/>
      </a:accent2>
      <a:accent3>
        <a:srgbClr val="000655"/>
      </a:accent3>
      <a:accent4>
        <a:srgbClr val="000FDD"/>
      </a:accent4>
      <a:accent5>
        <a:srgbClr val="5C67FF"/>
      </a:accent5>
      <a:accent6>
        <a:srgbClr val="FFFF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13096</TotalTime>
  <Words>944</Words>
  <Application>Microsoft Office PowerPoint</Application>
  <PresentationFormat>Widescreen</PresentationFormat>
  <Paragraphs>137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Exo</vt:lpstr>
      <vt:lpstr>Bebas Neue</vt:lpstr>
      <vt:lpstr>Franklin Gothic Book</vt:lpstr>
      <vt:lpstr>Lato</vt:lpstr>
      <vt:lpstr>Exo ExtraBold</vt:lpstr>
      <vt:lpstr>Arial</vt:lpstr>
      <vt:lpstr>TV News Report - Digital Newsletter by Slidesgo</vt:lpstr>
      <vt:lpstr>PROMO RETENSI MERDEKA DORMANT DTH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NEWS REPORT: DIGITAL NEWSLETTER</dc:title>
  <dc:creator>Imran</dc:creator>
  <cp:lastModifiedBy>TRV-USER</cp:lastModifiedBy>
  <cp:revision>433</cp:revision>
  <dcterms:modified xsi:type="dcterms:W3CDTF">2026-01-15T01:54:43Z</dcterms:modified>
</cp:coreProperties>
</file>